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 id="2147483874" r:id="rId2"/>
  </p:sldMasterIdLst>
  <p:notesMasterIdLst>
    <p:notesMasterId r:id="rId25"/>
  </p:notesMasterIdLst>
  <p:sldIdLst>
    <p:sldId id="256" r:id="rId3"/>
    <p:sldId id="271" r:id="rId4"/>
    <p:sldId id="280" r:id="rId5"/>
    <p:sldId id="269" r:id="rId6"/>
    <p:sldId id="266" r:id="rId7"/>
    <p:sldId id="272" r:id="rId8"/>
    <p:sldId id="281" r:id="rId9"/>
    <p:sldId id="275" r:id="rId10"/>
    <p:sldId id="277" r:id="rId11"/>
    <p:sldId id="278" r:id="rId12"/>
    <p:sldId id="274" r:id="rId13"/>
    <p:sldId id="273" r:id="rId14"/>
    <p:sldId id="262" r:id="rId15"/>
    <p:sldId id="283" r:id="rId16"/>
    <p:sldId id="282" r:id="rId17"/>
    <p:sldId id="288" r:id="rId18"/>
    <p:sldId id="289" r:id="rId19"/>
    <p:sldId id="290" r:id="rId20"/>
    <p:sldId id="291" r:id="rId21"/>
    <p:sldId id="292" r:id="rId22"/>
    <p:sldId id="293"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8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10"/>
    <p:restoredTop sz="91226" autoAdjust="0"/>
  </p:normalViewPr>
  <p:slideViewPr>
    <p:cSldViewPr snapToGrid="0" snapToObjects="1">
      <p:cViewPr varScale="1">
        <p:scale>
          <a:sx n="98" d="100"/>
          <a:sy n="98" d="100"/>
        </p:scale>
        <p:origin x="3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A10A82-A84D-4FCD-873B-DAEE15E0EB22}" type="datetimeFigureOut">
              <a:rPr lang="en-US" smtClean="0"/>
              <a:t>12/1/2017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97E6C-2A15-4F1D-AA95-17EE1F74DF23}" type="slidenum">
              <a:rPr lang="en-US" smtClean="0"/>
              <a:t>‹#›</a:t>
            </a:fld>
            <a:endParaRPr lang="en-US"/>
          </a:p>
        </p:txBody>
      </p:sp>
    </p:spTree>
    <p:extLst>
      <p:ext uri="{BB962C8B-B14F-4D97-AF65-F5344CB8AC3E}">
        <p14:creationId xmlns:p14="http://schemas.microsoft.com/office/powerpoint/2010/main" val="123539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mn-lt"/>
                <a:ea typeface="+mn-ea"/>
                <a:cs typeface="+mn-cs"/>
              </a:rPr>
              <a:t>In order to let the end users easily understand and use the app. We have adopted the following strategy  1) We follow the principle of efficient and user-friendly design the interface to report all of birth certificate; 2) we offered a very detailed /help/tutorial documentation.</a:t>
            </a:r>
          </a:p>
          <a:p>
            <a:endParaRPr lang="en-US" sz="1600" dirty="0"/>
          </a:p>
        </p:txBody>
      </p:sp>
      <p:sp>
        <p:nvSpPr>
          <p:cNvPr id="4" name="Slide Number Placeholder 3"/>
          <p:cNvSpPr>
            <a:spLocks noGrp="1"/>
          </p:cNvSpPr>
          <p:nvPr>
            <p:ph type="sldNum" sz="quarter" idx="10"/>
          </p:nvPr>
        </p:nvSpPr>
        <p:spPr/>
        <p:txBody>
          <a:bodyPr/>
          <a:lstStyle/>
          <a:p>
            <a:fld id="{3AC97E6C-2A15-4F1D-AA95-17EE1F74DF23}" type="slidenum">
              <a:rPr lang="en-US" smtClean="0"/>
              <a:t>8</a:t>
            </a:fld>
            <a:endParaRPr lang="en-US"/>
          </a:p>
        </p:txBody>
      </p:sp>
    </p:spTree>
    <p:extLst>
      <p:ext uri="{BB962C8B-B14F-4D97-AF65-F5344CB8AC3E}">
        <p14:creationId xmlns:p14="http://schemas.microsoft.com/office/powerpoint/2010/main" val="343397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C97E6C-2A15-4F1D-AA95-17EE1F74DF23}" type="slidenum">
              <a:rPr lang="en-US" smtClean="0"/>
              <a:t>9</a:t>
            </a:fld>
            <a:endParaRPr lang="en-US"/>
          </a:p>
        </p:txBody>
      </p:sp>
    </p:spTree>
    <p:extLst>
      <p:ext uri="{BB962C8B-B14F-4D97-AF65-F5344CB8AC3E}">
        <p14:creationId xmlns:p14="http://schemas.microsoft.com/office/powerpoint/2010/main" val="658888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16E57EB3-02A1-9E46-BE2D-4DF3469990D3}"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320FC-6D8C-E441-8DE3-1D9C4EE8632E}" type="datetimeFigureOut">
              <a:rPr lang="en-US" smtClean="0"/>
              <a:t>12/1/2017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320FC-6D8C-E441-8DE3-1D9C4EE8632E}" type="datetimeFigureOut">
              <a:rPr lang="en-US" smtClean="0"/>
              <a:t>12/1/2017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128897220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5320FC-6D8C-E441-8DE3-1D9C4EE8632E}" type="datetimeFigureOut">
              <a:rPr lang="en-US" smtClean="0"/>
              <a:t>12/1/2017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28726946"/>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hyperlink" Target="https://drive.google.com/file/d/1IFiLomloQ5yXUGN6_qIEjBbw753DcRT9/view?usp=sharing" TargetMode="Externa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013" y="1017397"/>
            <a:ext cx="8574622" cy="885422"/>
          </a:xfrm>
        </p:spPr>
        <p:txBody>
          <a:bodyPr>
            <a:normAutofit fontScale="90000"/>
          </a:bodyPr>
          <a:lstStyle/>
          <a:p>
            <a:r>
              <a:rPr lang="en-US" dirty="0">
                <a:latin typeface="Calibri" panose="020F0502020204030204" pitchFamily="34" charset="0"/>
                <a:cs typeface="Calibri" panose="020F0502020204030204" pitchFamily="34" charset="0"/>
              </a:rPr>
              <a:t>Birth Certificates on FHIR</a:t>
            </a:r>
          </a:p>
        </p:txBody>
      </p:sp>
      <p:sp>
        <p:nvSpPr>
          <p:cNvPr id="3" name="Subtitle 2"/>
          <p:cNvSpPr>
            <a:spLocks noGrp="1"/>
          </p:cNvSpPr>
          <p:nvPr>
            <p:ph type="subTitle" idx="1"/>
          </p:nvPr>
        </p:nvSpPr>
        <p:spPr>
          <a:xfrm>
            <a:off x="3403076" y="3214540"/>
            <a:ext cx="8559539" cy="1623506"/>
          </a:xfrm>
        </p:spPr>
        <p:txBody>
          <a:bodyPr>
            <a:noAutofit/>
          </a:bodyPr>
          <a:lstStyle/>
          <a:p>
            <a:pPr algn="ctr"/>
            <a:r>
              <a:rPr lang="en-US" sz="2800" dirty="0" smtClean="0">
                <a:latin typeface="Calibri" panose="020F0502020204030204" pitchFamily="34" charset="0"/>
                <a:cs typeface="Calibri" panose="020F0502020204030204" pitchFamily="34" charset="0"/>
              </a:rPr>
              <a:t>Final presentation Presented </a:t>
            </a:r>
            <a:r>
              <a:rPr lang="en-US" sz="2800" dirty="0">
                <a:latin typeface="Calibri" panose="020F0502020204030204" pitchFamily="34" charset="0"/>
                <a:cs typeface="Calibri" panose="020F0502020204030204" pitchFamily="34" charset="0"/>
              </a:rPr>
              <a:t>by Lei Fang, Dong Li </a:t>
            </a:r>
            <a:r>
              <a:rPr lang="en-US" sz="2800" dirty="0" smtClean="0">
                <a:latin typeface="Calibri" panose="020F0502020204030204" pitchFamily="34" charset="0"/>
                <a:cs typeface="Calibri" panose="020F0502020204030204" pitchFamily="34" charset="0"/>
              </a:rPr>
              <a:t> </a:t>
            </a:r>
          </a:p>
          <a:p>
            <a:pPr algn="ctr"/>
            <a:r>
              <a:rPr lang="en-US" sz="2800" dirty="0" smtClean="0">
                <a:latin typeface="Calibri" panose="020F0502020204030204" pitchFamily="34" charset="0"/>
                <a:cs typeface="Calibri" panose="020F0502020204030204" pitchFamily="34" charset="0"/>
              </a:rPr>
              <a:t>on behalf of </a:t>
            </a:r>
            <a:r>
              <a:rPr lang="en-US" sz="2800" dirty="0" err="1" smtClean="0">
                <a:latin typeface="Calibri" panose="020F0502020204030204" pitchFamily="34" charset="0"/>
                <a:cs typeface="Calibri" panose="020F0502020204030204" pitchFamily="34" charset="0"/>
              </a:rPr>
              <a:t>iHealth</a:t>
            </a:r>
            <a:r>
              <a:rPr lang="en-US" sz="2800" dirty="0" smtClean="0">
                <a:latin typeface="Calibri" panose="020F0502020204030204" pitchFamily="34" charset="0"/>
                <a:cs typeface="Calibri" panose="020F0502020204030204" pitchFamily="34" charset="0"/>
              </a:rPr>
              <a:t> </a:t>
            </a:r>
            <a:r>
              <a:rPr lang="en-US" sz="2800" dirty="0" smtClean="0">
                <a:latin typeface="Calibri" panose="020F0502020204030204" pitchFamily="34" charset="0"/>
                <a:cs typeface="Calibri" panose="020F0502020204030204" pitchFamily="34" charset="0"/>
              </a:rPr>
              <a:t>Team</a:t>
            </a:r>
          </a:p>
          <a:p>
            <a:pPr algn="ctr"/>
            <a:r>
              <a:rPr lang="en-US" sz="2800" dirty="0" smtClean="0">
                <a:latin typeface="Calibri" panose="020F0502020204030204" pitchFamily="34" charset="0"/>
                <a:cs typeface="Calibri" panose="020F0502020204030204" pitchFamily="34" charset="0"/>
              </a:rPr>
              <a:t>12/01/2017</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76139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3363-1BAF-421C-96F8-73D07911ED8F}"/>
              </a:ext>
            </a:extLst>
          </p:cNvPr>
          <p:cNvSpPr>
            <a:spLocks noGrp="1"/>
          </p:cNvSpPr>
          <p:nvPr>
            <p:ph type="title"/>
          </p:nvPr>
        </p:nvSpPr>
        <p:spPr>
          <a:xfrm>
            <a:off x="838200" y="848779"/>
            <a:ext cx="10515600" cy="1325563"/>
          </a:xfrm>
        </p:spPr>
        <p:txBody>
          <a:bodyPr/>
          <a:lstStyle/>
          <a:p>
            <a:endParaRPr lang="en-US"/>
          </a:p>
        </p:txBody>
      </p:sp>
      <p:sp>
        <p:nvSpPr>
          <p:cNvPr id="3" name="Content Placeholder 2">
            <a:extLst>
              <a:ext uri="{FF2B5EF4-FFF2-40B4-BE49-F238E27FC236}">
                <a16:creationId xmlns:a16="http://schemas.microsoft.com/office/drawing/2014/main" id="{1A946E1E-7710-4D22-B06E-0C37B1FB66D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15B12E7-E3C4-4161-A0DE-11B105E85D9D}"/>
              </a:ext>
            </a:extLst>
          </p:cNvPr>
          <p:cNvPicPr>
            <a:picLocks noChangeAspect="1"/>
          </p:cNvPicPr>
          <p:nvPr/>
        </p:nvPicPr>
        <p:blipFill rotWithShape="1">
          <a:blip r:embed="rId2"/>
          <a:srcRect t="7500" b="4583"/>
          <a:stretch/>
        </p:blipFill>
        <p:spPr>
          <a:xfrm>
            <a:off x="0" y="755781"/>
            <a:ext cx="12192000" cy="6029325"/>
          </a:xfrm>
          <a:prstGeom prst="rect">
            <a:avLst/>
          </a:prstGeom>
        </p:spPr>
      </p:pic>
      <p:sp>
        <p:nvSpPr>
          <p:cNvPr id="5" name="Title 1">
            <a:extLst>
              <a:ext uri="{FF2B5EF4-FFF2-40B4-BE49-F238E27FC236}">
                <a16:creationId xmlns:a16="http://schemas.microsoft.com/office/drawing/2014/main" id="{8AFBBB9D-F3FC-4616-ADA9-7C4522E99BB3}"/>
              </a:ext>
            </a:extLst>
          </p:cNvPr>
          <p:cNvSpPr txBox="1">
            <a:spLocks/>
          </p:cNvSpPr>
          <p:nvPr/>
        </p:nvSpPr>
        <p:spPr>
          <a:xfrm>
            <a:off x="4396902" y="46500"/>
            <a:ext cx="3005847"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mn-lt"/>
              </a:rPr>
              <a:t>Web Design</a:t>
            </a:r>
          </a:p>
        </p:txBody>
      </p:sp>
    </p:spTree>
    <p:extLst>
      <p:ext uri="{BB962C8B-B14F-4D97-AF65-F5344CB8AC3E}">
        <p14:creationId xmlns:p14="http://schemas.microsoft.com/office/powerpoint/2010/main" val="3973327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5176"/>
          </a:xfrm>
        </p:spPr>
        <p:txBody>
          <a:bodyPr>
            <a:normAutofit/>
          </a:bodyPr>
          <a:lstStyle/>
          <a:p>
            <a:pPr algn="ctr"/>
            <a:r>
              <a:rPr lang="en-US" dirty="0">
                <a:latin typeface="Calibri" panose="020F0502020204030204" pitchFamily="34" charset="0"/>
                <a:cs typeface="Calibri" panose="020F0502020204030204" pitchFamily="34" charset="0"/>
              </a:rPr>
              <a:t>General Workflow</a:t>
            </a:r>
          </a:p>
        </p:txBody>
      </p:sp>
      <p:pic>
        <p:nvPicPr>
          <p:cNvPr id="10" name="Picture 9">
            <a:extLst>
              <a:ext uri="{FF2B5EF4-FFF2-40B4-BE49-F238E27FC236}">
                <a16:creationId xmlns:a16="http://schemas.microsoft.com/office/drawing/2014/main" id="{AC6D115C-D3BD-45D6-8567-E2EBD11170DA}"/>
              </a:ext>
            </a:extLst>
          </p:cNvPr>
          <p:cNvPicPr>
            <a:picLocks noChangeAspect="1"/>
          </p:cNvPicPr>
          <p:nvPr/>
        </p:nvPicPr>
        <p:blipFill rotWithShape="1">
          <a:blip r:embed="rId2"/>
          <a:srcRect l="28203" t="48763" r="20937" b="11251"/>
          <a:stretch/>
        </p:blipFill>
        <p:spPr>
          <a:xfrm>
            <a:off x="630010" y="1548882"/>
            <a:ext cx="10823375" cy="4786603"/>
          </a:xfrm>
          <a:prstGeom prst="rect">
            <a:avLst/>
          </a:prstGeom>
        </p:spPr>
      </p:pic>
      <p:pic>
        <p:nvPicPr>
          <p:cNvPr id="11" name="Picture 10">
            <a:extLst>
              <a:ext uri="{FF2B5EF4-FFF2-40B4-BE49-F238E27FC236}">
                <a16:creationId xmlns:a16="http://schemas.microsoft.com/office/drawing/2014/main" id="{5F7DFAE0-7203-4A34-A8B9-14D4C1EF67C9}"/>
              </a:ext>
            </a:extLst>
          </p:cNvPr>
          <p:cNvPicPr>
            <a:picLocks noChangeAspect="1"/>
          </p:cNvPicPr>
          <p:nvPr/>
        </p:nvPicPr>
        <p:blipFill rotWithShape="1">
          <a:blip r:embed="rId3"/>
          <a:srcRect l="32400" t="30848" r="19491" b="22368"/>
          <a:stretch/>
        </p:blipFill>
        <p:spPr>
          <a:xfrm>
            <a:off x="968828" y="3349689"/>
            <a:ext cx="5458408" cy="2985796"/>
          </a:xfrm>
          <a:prstGeom prst="rect">
            <a:avLst/>
          </a:prstGeom>
        </p:spPr>
      </p:pic>
    </p:spTree>
    <p:extLst>
      <p:ext uri="{BB962C8B-B14F-4D97-AF65-F5344CB8AC3E}">
        <p14:creationId xmlns:p14="http://schemas.microsoft.com/office/powerpoint/2010/main" val="1977193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1161" y="220798"/>
            <a:ext cx="8023698" cy="511953"/>
          </a:xfrm>
        </p:spPr>
        <p:txBody>
          <a:bodyPr>
            <a:normAutofit fontScale="90000"/>
          </a:bodyPr>
          <a:lstStyle/>
          <a:p>
            <a:pPr algn="ctr"/>
            <a:r>
              <a:rPr lang="zh-CN" altLang="en-US" dirty="0"/>
              <a:t> </a:t>
            </a:r>
            <a:r>
              <a:rPr lang="en-US" altLang="zh-CN" dirty="0">
                <a:latin typeface="Calibri" panose="020F0502020204030204" pitchFamily="34" charset="0"/>
                <a:cs typeface="Calibri" panose="020F0502020204030204" pitchFamily="34" charset="0"/>
              </a:rPr>
              <a:t>Database Preparation: Data selection</a:t>
            </a:r>
            <a:endParaRPr lang="en-US"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13394D7-7D40-435C-A067-AEA1AAF8F135}"/>
              </a:ext>
            </a:extLst>
          </p:cNvPr>
          <p:cNvPicPr>
            <a:picLocks noChangeAspect="1"/>
          </p:cNvPicPr>
          <p:nvPr/>
        </p:nvPicPr>
        <p:blipFill rotWithShape="1">
          <a:blip r:embed="rId2"/>
          <a:srcRect t="8163" r="1735" b="4899"/>
          <a:stretch/>
        </p:blipFill>
        <p:spPr>
          <a:xfrm>
            <a:off x="0" y="914400"/>
            <a:ext cx="11980506" cy="5962262"/>
          </a:xfrm>
          <a:prstGeom prst="rect">
            <a:avLst/>
          </a:prstGeom>
        </p:spPr>
      </p:pic>
    </p:spTree>
    <p:extLst>
      <p:ext uri="{BB962C8B-B14F-4D97-AF65-F5344CB8AC3E}">
        <p14:creationId xmlns:p14="http://schemas.microsoft.com/office/powerpoint/2010/main" val="162847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91064" y="345669"/>
            <a:ext cx="4766553" cy="889743"/>
          </a:xfrm>
        </p:spPr>
        <p:txBody>
          <a:bodyPr>
            <a:normAutofit/>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a:t>
            </a:r>
            <a:endParaRPr lang="en-US" dirty="0">
              <a:latin typeface="+mn-lt"/>
            </a:endParaRPr>
          </a:p>
        </p:txBody>
      </p:sp>
      <p:pic>
        <p:nvPicPr>
          <p:cNvPr id="5" name="Picture 4"/>
          <p:cNvPicPr>
            <a:picLocks noChangeAspect="1"/>
          </p:cNvPicPr>
          <p:nvPr/>
        </p:nvPicPr>
        <p:blipFill>
          <a:blip r:embed="rId2"/>
          <a:stretch>
            <a:fillRect/>
          </a:stretch>
        </p:blipFill>
        <p:spPr>
          <a:xfrm>
            <a:off x="1295705" y="1373018"/>
            <a:ext cx="9064254" cy="5161232"/>
          </a:xfrm>
          <a:prstGeom prst="rect">
            <a:avLst/>
          </a:prstGeom>
        </p:spPr>
      </p:pic>
    </p:spTree>
    <p:extLst>
      <p:ext uri="{BB962C8B-B14F-4D97-AF65-F5344CB8AC3E}">
        <p14:creationId xmlns:p14="http://schemas.microsoft.com/office/powerpoint/2010/main" val="2048301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
        <p:nvSpPr>
          <p:cNvPr id="2" name="Rectangle 1"/>
          <p:cNvSpPr/>
          <p:nvPr/>
        </p:nvSpPr>
        <p:spPr>
          <a:xfrm>
            <a:off x="515566" y="3105835"/>
            <a:ext cx="11546732" cy="461665"/>
          </a:xfrm>
          <a:prstGeom prst="rect">
            <a:avLst/>
          </a:prstGeom>
        </p:spPr>
        <p:txBody>
          <a:bodyPr wrap="square">
            <a:spAutoFit/>
          </a:bodyPr>
          <a:lstStyle/>
          <a:p>
            <a:r>
              <a:rPr lang="en-US" sz="2400" dirty="0">
                <a:hlinkClick r:id="rId2"/>
              </a:rPr>
              <a:t>https://</a:t>
            </a:r>
            <a:r>
              <a:rPr lang="en-US" sz="2400" dirty="0" smtClean="0">
                <a:hlinkClick r:id="rId2"/>
              </a:rPr>
              <a:t>drive.google.com/file/d/1IFiLomloQ5yXUGN6_qIEjBbw753DcRT9/view?usp=sharing</a:t>
            </a:r>
            <a:r>
              <a:rPr lang="en-US" sz="2400" dirty="0" smtClean="0"/>
              <a:t> </a:t>
            </a:r>
            <a:endParaRPr lang="en-US" sz="2400" dirty="0"/>
          </a:p>
        </p:txBody>
      </p:sp>
      <p:sp>
        <p:nvSpPr>
          <p:cNvPr id="3" name="Rectangle 2"/>
          <p:cNvSpPr/>
          <p:nvPr/>
        </p:nvSpPr>
        <p:spPr>
          <a:xfrm>
            <a:off x="515566" y="1602194"/>
            <a:ext cx="10844860" cy="830997"/>
          </a:xfrm>
          <a:prstGeom prst="rect">
            <a:avLst/>
          </a:prstGeom>
        </p:spPr>
        <p:txBody>
          <a:bodyPr wrap="square">
            <a:spAutoFit/>
          </a:bodyPr>
          <a:lstStyle/>
          <a:p>
            <a:r>
              <a:rPr lang="en-US" sz="2400" dirty="0" smtClean="0"/>
              <a:t>A </a:t>
            </a:r>
            <a:r>
              <a:rPr lang="en-US" altLang="zh-CN" sz="2400" dirty="0" smtClean="0"/>
              <a:t>3’47’’ brief introduction </a:t>
            </a:r>
            <a:r>
              <a:rPr lang="en-US" altLang="zh-CN" sz="2400" dirty="0"/>
              <a:t>about our </a:t>
            </a:r>
            <a:r>
              <a:rPr lang="en-US" altLang="zh-CN" sz="2400" dirty="0" smtClean="0"/>
              <a:t>Web-based Birth </a:t>
            </a:r>
            <a:r>
              <a:rPr lang="en-US" altLang="zh-CN" sz="2400" dirty="0"/>
              <a:t>Certificates on </a:t>
            </a:r>
            <a:r>
              <a:rPr lang="en-US" altLang="zh-CN" sz="2400" dirty="0" smtClean="0"/>
              <a:t>FHIR apps can be reviewed at the following website </a:t>
            </a:r>
            <a:endParaRPr lang="en-US" sz="2400" dirty="0"/>
          </a:p>
        </p:txBody>
      </p:sp>
    </p:spTree>
    <p:extLst>
      <p:ext uri="{BB962C8B-B14F-4D97-AF65-F5344CB8AC3E}">
        <p14:creationId xmlns:p14="http://schemas.microsoft.com/office/powerpoint/2010/main" val="1540980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04681"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pic>
        <p:nvPicPr>
          <p:cNvPr id="2" name="Picture 1"/>
          <p:cNvPicPr>
            <a:picLocks noChangeAspect="1"/>
          </p:cNvPicPr>
          <p:nvPr/>
        </p:nvPicPr>
        <p:blipFill>
          <a:blip r:embed="rId2"/>
          <a:stretch>
            <a:fillRect/>
          </a:stretch>
        </p:blipFill>
        <p:spPr>
          <a:xfrm>
            <a:off x="369854" y="1108243"/>
            <a:ext cx="11296650" cy="5419725"/>
          </a:xfrm>
          <a:prstGeom prst="rect">
            <a:avLst/>
          </a:prstGeom>
        </p:spPr>
      </p:pic>
    </p:spTree>
    <p:extLst>
      <p:ext uri="{BB962C8B-B14F-4D97-AF65-F5344CB8AC3E}">
        <p14:creationId xmlns:p14="http://schemas.microsoft.com/office/powerpoint/2010/main" val="2379950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373549" y="437744"/>
            <a:ext cx="8356060"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7447" y="1520316"/>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a:t>
            </a:r>
            <a:r>
              <a:rPr lang="en-US" sz="2400" dirty="0" smtClean="0">
                <a:latin typeface="Arial" panose="020B0604020202020204" pitchFamily="34" charset="0"/>
                <a:ea typeface="Times New Roman" panose="02020603050405020304" pitchFamily="18" charset="0"/>
                <a:cs typeface="Times New Roman" panose="02020603050405020304" pitchFamily="18" charset="0"/>
              </a:rPr>
              <a:t>–Did </a:t>
            </a:r>
            <a:r>
              <a:rPr lang="en-US" sz="2400" dirty="0">
                <a:latin typeface="Arial" panose="020B0604020202020204" pitchFamily="34" charset="0"/>
                <a:ea typeface="Times New Roman" panose="02020603050405020304" pitchFamily="18" charset="0"/>
                <a:cs typeface="Times New Roman" panose="02020603050405020304" pitchFamily="18" charset="0"/>
              </a:rPr>
              <a:t>the team identify industry problems or gaps in current solutions?</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846307" y="3354608"/>
            <a:ext cx="11167353" cy="3416320"/>
          </a:xfrm>
          <a:prstGeom prst="rect">
            <a:avLst/>
          </a:prstGeom>
        </p:spPr>
        <p:txBody>
          <a:bodyPr wrap="square">
            <a:spAutoFit/>
          </a:bodyPr>
          <a:lstStyle/>
          <a:p>
            <a:pPr>
              <a:lnSpc>
                <a:spcPct val="150000"/>
              </a:lnSpc>
            </a:pPr>
            <a:r>
              <a:rPr lang="en-US" sz="2400" dirty="0" smtClean="0">
                <a:solidFill>
                  <a:srgbClr val="FF0000"/>
                </a:solidFill>
                <a:latin typeface="Arial" panose="020B0604020202020204" pitchFamily="34" charset="0"/>
                <a:ea typeface="Times New Roman" panose="02020603050405020304" pitchFamily="18" charset="0"/>
              </a:rPr>
              <a:t>Answer</a:t>
            </a:r>
            <a:r>
              <a:rPr lang="en-US" sz="2400" dirty="0" smtClean="0">
                <a:latin typeface="Arial" panose="020B0604020202020204" pitchFamily="34" charset="0"/>
                <a:ea typeface="Times New Roman" panose="02020603050405020304" pitchFamily="18" charset="0"/>
              </a:rPr>
              <a:t> :Birth </a:t>
            </a:r>
            <a:r>
              <a:rPr lang="en-US" sz="2400" dirty="0">
                <a:latin typeface="Arial" panose="020B0604020202020204" pitchFamily="34" charset="0"/>
                <a:ea typeface="Times New Roman" panose="02020603050405020304" pitchFamily="18" charset="0"/>
              </a:rPr>
              <a:t>certificate/birth registration</a:t>
            </a:r>
            <a:r>
              <a:rPr lang="en-US" sz="2400" dirty="0">
                <a:latin typeface="Arial" panose="020B0604020202020204" pitchFamily="34" charset="0"/>
                <a:ea typeface="DengXian"/>
              </a:rPr>
              <a:t>, as</a:t>
            </a:r>
            <a:r>
              <a:rPr lang="en-US" sz="2400" dirty="0">
                <a:latin typeface="Arial" panose="020B0604020202020204" pitchFamily="34" charset="0"/>
                <a:ea typeface="Times New Roman" panose="02020603050405020304" pitchFamily="18" charset="0"/>
              </a:rPr>
              <a:t> one of the most important documents, faces many challenges national wide. The collection and submission of birth certificate information to state vital statistics agencies is currently the responsibility of birth certificate clerks, typically staff in medical records departments of hospitals. This information is hand-written onto a </a:t>
            </a:r>
            <a:r>
              <a:rPr lang="en-US" sz="2400" i="1" dirty="0">
                <a:latin typeface="Arial" panose="020B0604020202020204" pitchFamily="34" charset="0"/>
                <a:ea typeface="Times New Roman" panose="02020603050405020304" pitchFamily="18" charset="0"/>
              </a:rPr>
              <a:t>facility worksheet</a:t>
            </a:r>
            <a:r>
              <a:rPr lang="en-US" sz="2400" dirty="0">
                <a:latin typeface="Arial" panose="020B0604020202020204" pitchFamily="34" charset="0"/>
                <a:ea typeface="Times New Roman" panose="02020603050405020304" pitchFamily="18" charset="0"/>
              </a:rPr>
              <a:t> which caused time-consuming and error-prone. </a:t>
            </a:r>
            <a:endParaRPr lang="en-US" sz="2400" dirty="0"/>
          </a:p>
        </p:txBody>
      </p:sp>
    </p:spTree>
    <p:extLst>
      <p:ext uri="{BB962C8B-B14F-4D97-AF65-F5344CB8AC3E}">
        <p14:creationId xmlns:p14="http://schemas.microsoft.com/office/powerpoint/2010/main" val="3749554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 Did the team thoroughly investigate the problem and interview prospective end users to understand their requirements? </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700392" y="2780676"/>
            <a:ext cx="11167353" cy="3359061"/>
          </a:xfrm>
          <a:prstGeom prst="rect">
            <a:avLst/>
          </a:prstGeom>
        </p:spPr>
        <p:txBody>
          <a:bodyPr wrap="square">
            <a:spAutoFit/>
          </a:bodyPr>
          <a:lstStyle/>
          <a:p>
            <a:pPr>
              <a:lnSpc>
                <a:spcPct val="150000"/>
              </a:lnSpc>
            </a:pPr>
            <a:r>
              <a:rPr lang="en-US" sz="2400" dirty="0" smtClean="0">
                <a:solidFill>
                  <a:srgbClr val="FF0000"/>
                </a:solidFill>
                <a:ea typeface="Times New Roman" panose="02020603050405020304" pitchFamily="18" charset="0"/>
              </a:rPr>
              <a:t>Answer</a:t>
            </a:r>
            <a:r>
              <a:rPr lang="en-US" sz="2400" dirty="0" smtClean="0">
                <a:ea typeface="Times New Roman" panose="02020603050405020304" pitchFamily="18" charset="0"/>
              </a:rPr>
              <a:t>: </a:t>
            </a:r>
            <a:r>
              <a:rPr lang="en-US" sz="2400" dirty="0"/>
              <a:t>Our team (</a:t>
            </a:r>
            <a:r>
              <a:rPr lang="en-US" sz="2400" dirty="0" err="1"/>
              <a:t>iHealth</a:t>
            </a:r>
            <a:r>
              <a:rPr lang="en-US" sz="24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p:txBody>
      </p:sp>
    </p:spTree>
    <p:extLst>
      <p:ext uri="{BB962C8B-B14F-4D97-AF65-F5344CB8AC3E}">
        <p14:creationId xmlns:p14="http://schemas.microsoft.com/office/powerpoint/2010/main" val="88248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458821" y="1015503"/>
            <a:ext cx="11164110" cy="5909310"/>
          </a:xfrm>
          <a:prstGeom prst="rect">
            <a:avLst/>
          </a:prstGeom>
        </p:spPr>
        <p:txBody>
          <a:bodyPr wrap="square">
            <a:spAutoFit/>
          </a:bodyPr>
          <a:lstStyle/>
          <a:p>
            <a:pPr marL="342900" lvl="0" indent="-342900">
              <a:lnSpc>
                <a:spcPct val="150000"/>
              </a:lnSpc>
              <a:buFont typeface="Arial" panose="020B0604020202020204" pitchFamily="34" charset="0"/>
              <a:buChar char="•"/>
            </a:pPr>
            <a:r>
              <a:rPr lang="en-US" sz="2800" dirty="0"/>
              <a:t>Functionality – How well did the final app work and did it fulfill the design proposed by the team? Does it fully meet user requirements?</a:t>
            </a:r>
          </a:p>
          <a:p>
            <a:pPr>
              <a:lnSpc>
                <a:spcPct val="150000"/>
              </a:lnSpc>
            </a:pPr>
            <a:r>
              <a:rPr lang="en-US" sz="2800" dirty="0" smtClean="0">
                <a:solidFill>
                  <a:srgbClr val="FF0000"/>
                </a:solidFill>
              </a:rPr>
              <a:t>Answer: </a:t>
            </a:r>
            <a:r>
              <a:rPr lang="en-US" sz="2800" dirty="0" smtClean="0"/>
              <a:t>Based </a:t>
            </a:r>
            <a:r>
              <a:rPr lang="en-US" sz="2800" dirty="0"/>
              <a:t>on CS6440 (Introduction to Health Informatics) external/TA mentor projects request, the final apps should have the following functions 1) Map birth certificate data elements to FHIR specification for subsets of birth data, e.g. prenatal info, risk factors, labor and delivery, newborn info; 2) Create a FHIR interface to report part or all of birth certificate.  Our team’s final apps work very well, and it fully meet user requirements and it fulfills the design proposed by the </a:t>
            </a:r>
            <a:r>
              <a:rPr lang="en-US" sz="2800" dirty="0" smtClean="0"/>
              <a:t>team.</a:t>
            </a:r>
            <a:endParaRPr lang="en-US" sz="2800" dirty="0"/>
          </a:p>
        </p:txBody>
      </p:sp>
    </p:spTree>
    <p:extLst>
      <p:ext uri="{BB962C8B-B14F-4D97-AF65-F5344CB8AC3E}">
        <p14:creationId xmlns:p14="http://schemas.microsoft.com/office/powerpoint/2010/main" val="3470618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4939814"/>
          </a:xfrm>
          <a:prstGeom prst="rect">
            <a:avLst/>
          </a:prstGeom>
        </p:spPr>
        <p:txBody>
          <a:bodyPr wrap="square">
            <a:spAutoFit/>
          </a:bodyPr>
          <a:lstStyle/>
          <a:p>
            <a:pPr marL="285750" lvl="0" indent="-285750">
              <a:lnSpc>
                <a:spcPct val="150000"/>
              </a:lnSpc>
              <a:buFont typeface="Arial" panose="020B0604020202020204" pitchFamily="34" charset="0"/>
              <a:buChar char="•"/>
            </a:pPr>
            <a:r>
              <a:rPr lang="en-US" sz="3000" dirty="0"/>
              <a:t>Usability – Could a user easily understand the app? Was good documentation/help/tutorial provided</a:t>
            </a:r>
            <a:r>
              <a:rPr lang="en-US" sz="3000" dirty="0" smtClean="0"/>
              <a:t>?</a:t>
            </a:r>
            <a:endParaRPr lang="en-US" sz="3000" dirty="0" smtClean="0">
              <a:solidFill>
                <a:srgbClr val="FF0000"/>
              </a:solidFill>
            </a:endParaRPr>
          </a:p>
          <a:p>
            <a:pPr marL="233363" indent="49213">
              <a:lnSpc>
                <a:spcPct val="150000"/>
              </a:lnSpc>
            </a:pPr>
            <a:r>
              <a:rPr lang="en-US" sz="3000" dirty="0" smtClean="0">
                <a:solidFill>
                  <a:srgbClr val="FF0000"/>
                </a:solidFill>
              </a:rPr>
              <a:t>Answer:  </a:t>
            </a:r>
            <a:r>
              <a:rPr lang="en-US" sz="3000" dirty="0" smtClean="0"/>
              <a:t>In </a:t>
            </a:r>
            <a:r>
              <a:rPr lang="en-US" sz="3000" dirty="0"/>
              <a:t>order to let the end users easily understand and use the app. We have adopted the following strategy  1) We follow the principle of efficient and user-friendly design the interface to report all of birth certificate; 2) we offered a very detailed /help/tutorial documentation</a:t>
            </a:r>
            <a:r>
              <a:rPr lang="en-US" sz="3000" dirty="0" smtClean="0"/>
              <a:t>.</a:t>
            </a:r>
          </a:p>
        </p:txBody>
      </p:sp>
    </p:spTree>
    <p:extLst>
      <p:ext uri="{BB962C8B-B14F-4D97-AF65-F5344CB8AC3E}">
        <p14:creationId xmlns:p14="http://schemas.microsoft.com/office/powerpoint/2010/main" val="4244879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9601" y="299138"/>
            <a:ext cx="10515600" cy="786212"/>
          </a:xfrm>
        </p:spPr>
        <p:txBody>
          <a:bodyPr>
            <a:normAutofit/>
          </a:bodyPr>
          <a:lstStyle/>
          <a:p>
            <a:pPr algn="ctr"/>
            <a:r>
              <a:rPr lang="en-US" sz="3600" dirty="0">
                <a:latin typeface="+mn-lt"/>
              </a:rPr>
              <a:t>Project </a:t>
            </a:r>
            <a:r>
              <a:rPr lang="en-US" sz="3600" dirty="0" smtClean="0">
                <a:latin typeface="+mn-lt"/>
              </a:rPr>
              <a:t>Overview (Birth-Certificates-on-FHIR) </a:t>
            </a:r>
            <a:endParaRPr lang="en-US" sz="3600" dirty="0">
              <a:latin typeface="+mn-lt"/>
            </a:endParaRPr>
          </a:p>
        </p:txBody>
      </p:sp>
      <p:sp>
        <p:nvSpPr>
          <p:cNvPr id="3" name="Content Placeholder 2"/>
          <p:cNvSpPr>
            <a:spLocks noGrp="1"/>
          </p:cNvSpPr>
          <p:nvPr>
            <p:ph idx="1"/>
          </p:nvPr>
        </p:nvSpPr>
        <p:spPr>
          <a:xfrm>
            <a:off x="207389" y="1217325"/>
            <a:ext cx="12060025" cy="5942332"/>
          </a:xfrm>
        </p:spPr>
        <p:txBody>
          <a:bodyPr>
            <a:normAutofit fontScale="62500" lnSpcReduction="20000"/>
          </a:bodyPr>
          <a:lstStyle/>
          <a:p>
            <a:pPr>
              <a:lnSpc>
                <a:spcPct val="150000"/>
              </a:lnSpc>
            </a:pPr>
            <a:r>
              <a:rPr lang="en-US" sz="3500" dirty="0"/>
              <a:t>The current birth registration</a:t>
            </a:r>
            <a:r>
              <a:rPr lang="en-US" sz="3500" dirty="0" smtClean="0"/>
              <a:t> </a:t>
            </a:r>
            <a:r>
              <a:rPr lang="en-US" sz="3500" dirty="0"/>
              <a:t>problems </a:t>
            </a:r>
            <a:endParaRPr lang="en-US" sz="3500" dirty="0" smtClean="0"/>
          </a:p>
          <a:p>
            <a:pPr marL="0" indent="0">
              <a:lnSpc>
                <a:spcPct val="150000"/>
              </a:lnSpc>
              <a:buNone/>
            </a:pPr>
            <a:r>
              <a:rPr lang="en-US" sz="3500" dirty="0"/>
              <a:t>Birth certificate/birth registration, as one of the most important documents, </a:t>
            </a:r>
            <a:r>
              <a:rPr lang="en-US" sz="3500" dirty="0" smtClean="0"/>
              <a:t>however, the </a:t>
            </a:r>
            <a:r>
              <a:rPr lang="en-US" sz="3500" dirty="0"/>
              <a:t>collection and submission of birth certificate information to state vital statistics agencies is currently the responsibility of birth certificate clerks, typically staff in medical records departments of hospitals. This information is hand-written onto a </a:t>
            </a:r>
            <a:r>
              <a:rPr lang="en-US" sz="3500" i="1" dirty="0"/>
              <a:t>facility worksheet</a:t>
            </a:r>
            <a:r>
              <a:rPr lang="en-US" sz="3500" dirty="0"/>
              <a:t> which caused time-consuming and error-prone</a:t>
            </a:r>
            <a:r>
              <a:rPr lang="en-US" sz="3500" dirty="0" smtClean="0"/>
              <a:t>.</a:t>
            </a:r>
          </a:p>
          <a:p>
            <a:pPr>
              <a:lnSpc>
                <a:spcPct val="150000"/>
              </a:lnSpc>
              <a:buFont typeface="Arial" panose="020B0604020202020204" pitchFamily="34" charset="0"/>
              <a:buChar char="•"/>
            </a:pPr>
            <a:r>
              <a:rPr lang="en-US" sz="3500" dirty="0" smtClean="0"/>
              <a:t>The end users requirement and our solution </a:t>
            </a:r>
          </a:p>
          <a:p>
            <a:pPr marL="0" indent="0">
              <a:lnSpc>
                <a:spcPct val="150000"/>
              </a:lnSpc>
              <a:buNone/>
            </a:pPr>
            <a:r>
              <a:rPr lang="en-US" sz="3500" dirty="0"/>
              <a:t>Our team (</a:t>
            </a:r>
            <a:r>
              <a:rPr lang="en-US" sz="3500" dirty="0" err="1"/>
              <a:t>iHealth</a:t>
            </a:r>
            <a:r>
              <a:rPr lang="en-US" sz="35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a:p>
            <a:pPr>
              <a:lnSpc>
                <a:spcPct val="150000"/>
              </a:lnSpc>
              <a:buFont typeface="Arial" panose="020B0604020202020204" pitchFamily="34" charset="0"/>
              <a:buChar char="•"/>
            </a:pPr>
            <a:endParaRPr lang="en-US" dirty="0" smtClean="0"/>
          </a:p>
          <a:p>
            <a:pPr marL="0" indent="0">
              <a:lnSpc>
                <a:spcPct val="150000"/>
              </a:lnSpc>
              <a:buNone/>
            </a:pPr>
            <a:endParaRPr lang="en-US" dirty="0"/>
          </a:p>
          <a:p>
            <a:endParaRPr lang="en-US" dirty="0"/>
          </a:p>
        </p:txBody>
      </p:sp>
    </p:spTree>
    <p:extLst>
      <p:ext uri="{BB962C8B-B14F-4D97-AF65-F5344CB8AC3E}">
        <p14:creationId xmlns:p14="http://schemas.microsoft.com/office/powerpoint/2010/main" val="1851989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3600986"/>
          </a:xfrm>
          <a:prstGeom prst="rect">
            <a:avLst/>
          </a:prstGeom>
        </p:spPr>
        <p:txBody>
          <a:bodyPr wrap="square">
            <a:spAutoFit/>
          </a:bodyPr>
          <a:lstStyle/>
          <a:p>
            <a:pPr marL="457200" lvl="0" indent="-457200">
              <a:buFont typeface="Arial" panose="020B0604020202020204" pitchFamily="34" charset="0"/>
              <a:buChar char="•"/>
            </a:pPr>
            <a:r>
              <a:rPr lang="en-US" sz="3200" dirty="0"/>
              <a:t>Design – Was, the user interfaces attractive is “user-friendly,” easy to use and appealing?</a:t>
            </a:r>
          </a:p>
          <a:p>
            <a:endParaRPr lang="en-US" sz="3200" dirty="0" smtClean="0">
              <a:solidFill>
                <a:srgbClr val="FF0000"/>
              </a:solidFill>
            </a:endParaRPr>
          </a:p>
          <a:p>
            <a:pPr marL="515938"/>
            <a:r>
              <a:rPr lang="en-US" sz="3200" dirty="0" smtClean="0">
                <a:solidFill>
                  <a:srgbClr val="FF0000"/>
                </a:solidFill>
              </a:rPr>
              <a:t>Answer</a:t>
            </a:r>
            <a:r>
              <a:rPr lang="en-US" sz="3200" dirty="0" smtClean="0"/>
              <a:t> Yes</a:t>
            </a:r>
            <a:r>
              <a:rPr lang="en-US" sz="3200" dirty="0"/>
              <a:t>, one of the features of our app is interfaced attractive is “user-friendly”, in other words, this app is easy to use and appealing</a:t>
            </a:r>
          </a:p>
          <a:p>
            <a:pPr>
              <a:lnSpc>
                <a:spcPct val="150000"/>
              </a:lnSpc>
            </a:pPr>
            <a:endParaRPr lang="en-US" sz="2400" dirty="0" smtClean="0"/>
          </a:p>
        </p:txBody>
      </p:sp>
    </p:spTree>
    <p:extLst>
      <p:ext uri="{BB962C8B-B14F-4D97-AF65-F5344CB8AC3E}">
        <p14:creationId xmlns:p14="http://schemas.microsoft.com/office/powerpoint/2010/main" val="3386000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5262979"/>
          </a:xfrm>
          <a:prstGeom prst="rect">
            <a:avLst/>
          </a:prstGeom>
        </p:spPr>
        <p:txBody>
          <a:bodyPr wrap="square">
            <a:spAutoFit/>
          </a:bodyPr>
          <a:lstStyle/>
          <a:p>
            <a:pPr lvl="0"/>
            <a:r>
              <a:rPr lang="en-US" sz="3200" dirty="0"/>
              <a:t>Innovation – Did the team develop and implement new ideas that aren’t already in common use? Did they bring ideas from other domains into the one they explored</a:t>
            </a:r>
            <a:r>
              <a:rPr lang="en-US" sz="3200" dirty="0" smtClean="0"/>
              <a:t>?</a:t>
            </a:r>
          </a:p>
          <a:p>
            <a:pPr lvl="0"/>
            <a:endParaRPr lang="en-US" sz="3200" dirty="0"/>
          </a:p>
          <a:p>
            <a:r>
              <a:rPr lang="en-US" sz="3200" dirty="0" smtClean="0">
                <a:solidFill>
                  <a:srgbClr val="FF0000"/>
                </a:solidFill>
              </a:rPr>
              <a:t>Answer: </a:t>
            </a:r>
            <a:r>
              <a:rPr lang="en-US" sz="3200" dirty="0" smtClean="0"/>
              <a:t>Beyond </a:t>
            </a:r>
            <a:r>
              <a:rPr lang="en-US" sz="3200" dirty="0"/>
              <a:t>meeting the end-user requirements, team develops and implement new ideas that aren’t already in common use? </a:t>
            </a:r>
            <a:r>
              <a:rPr lang="en-US" sz="3200" dirty="0" smtClean="0"/>
              <a:t>For example…. </a:t>
            </a:r>
          </a:p>
          <a:p>
            <a:r>
              <a:rPr lang="en-US" sz="3200" dirty="0" smtClean="0"/>
              <a:t>Additionally, the team also bring </a:t>
            </a:r>
            <a:r>
              <a:rPr lang="en-US" sz="3200" dirty="0"/>
              <a:t>ideas from other domains into the one they </a:t>
            </a:r>
            <a:r>
              <a:rPr lang="en-US" sz="3200" dirty="0" smtClean="0"/>
              <a:t>explored, for example…..</a:t>
            </a:r>
            <a:endParaRPr lang="en-US" sz="3200" dirty="0"/>
          </a:p>
          <a:p>
            <a:pPr>
              <a:lnSpc>
                <a:spcPct val="150000"/>
              </a:lnSpc>
            </a:pPr>
            <a:endParaRPr lang="en-US" sz="3200" dirty="0" smtClean="0"/>
          </a:p>
        </p:txBody>
      </p:sp>
    </p:spTree>
    <p:extLst>
      <p:ext uri="{BB962C8B-B14F-4D97-AF65-F5344CB8AC3E}">
        <p14:creationId xmlns:p14="http://schemas.microsoft.com/office/powerpoint/2010/main" val="9520101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7635" y="2741396"/>
            <a:ext cx="4590853" cy="1325563"/>
          </a:xfrm>
        </p:spPr>
        <p:txBody>
          <a:bodyPr>
            <a:noAutofit/>
          </a:bodyPr>
          <a:lstStyle/>
          <a:p>
            <a:pPr algn="ctr">
              <a:lnSpc>
                <a:spcPct val="150000"/>
              </a:lnSpc>
            </a:pPr>
            <a:r>
              <a:rPr lang="en-US" sz="6600" b="1" dirty="0"/>
              <a:t>Thank you!</a:t>
            </a:r>
            <a:br>
              <a:rPr lang="en-US" sz="6600" b="1" dirty="0"/>
            </a:br>
            <a:r>
              <a:rPr lang="en-US" sz="4800" dirty="0"/>
              <a:t>-Team </a:t>
            </a:r>
            <a:r>
              <a:rPr lang="en-US" sz="4800" dirty="0" err="1"/>
              <a:t>iHealth</a:t>
            </a:r>
            <a:r>
              <a:rPr lang="en-US" sz="4800" dirty="0"/>
              <a:t/>
            </a:r>
            <a:br>
              <a:rPr lang="en-US" sz="4800" dirty="0"/>
            </a:br>
            <a:endParaRPr lang="en-US" sz="4800" dirty="0"/>
          </a:p>
        </p:txBody>
      </p:sp>
    </p:spTree>
    <p:extLst>
      <p:ext uri="{BB962C8B-B14F-4D97-AF65-F5344CB8AC3E}">
        <p14:creationId xmlns:p14="http://schemas.microsoft.com/office/powerpoint/2010/main" val="809332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6212"/>
          </a:xfrm>
        </p:spPr>
        <p:txBody>
          <a:bodyPr>
            <a:normAutofit/>
          </a:bodyPr>
          <a:lstStyle/>
          <a:p>
            <a:pPr algn="ctr"/>
            <a:r>
              <a:rPr lang="en-US" sz="3600" b="1" dirty="0"/>
              <a:t>Project </a:t>
            </a:r>
            <a:r>
              <a:rPr lang="en-US" sz="3600" b="1" dirty="0" smtClean="0"/>
              <a:t>Overview (Birth-Certificates-on-FHIR) </a:t>
            </a:r>
            <a:r>
              <a:rPr lang="en-US" sz="3600" b="1" dirty="0" err="1" smtClean="0"/>
              <a:t>Cont</a:t>
            </a:r>
            <a:endParaRPr lang="en-US" sz="3600" b="1" dirty="0"/>
          </a:p>
        </p:txBody>
      </p:sp>
      <p:sp>
        <p:nvSpPr>
          <p:cNvPr id="3" name="Content Placeholder 2"/>
          <p:cNvSpPr>
            <a:spLocks noGrp="1"/>
          </p:cNvSpPr>
          <p:nvPr>
            <p:ph idx="1"/>
          </p:nvPr>
        </p:nvSpPr>
        <p:spPr>
          <a:xfrm>
            <a:off x="838200" y="1098681"/>
            <a:ext cx="10515600" cy="4351338"/>
          </a:xfrm>
        </p:spPr>
        <p:txBody>
          <a:bodyPr/>
          <a:lstStyle/>
          <a:p>
            <a:pPr>
              <a:lnSpc>
                <a:spcPct val="150000"/>
              </a:lnSpc>
            </a:pPr>
            <a:r>
              <a:rPr lang="en-US" sz="2400" dirty="0"/>
              <a:t>The scope of this project would be to develop the FHIR resource mappings and birth certificate logic to support a SMART-on-FHIR application for birth certificate clerks </a:t>
            </a:r>
          </a:p>
          <a:p>
            <a:endParaRPr lang="en-US" dirty="0"/>
          </a:p>
          <a:p>
            <a:endParaRPr lang="en-US" dirty="0"/>
          </a:p>
        </p:txBody>
      </p:sp>
      <p:grpSp>
        <p:nvGrpSpPr>
          <p:cNvPr id="13" name="Group 12"/>
          <p:cNvGrpSpPr/>
          <p:nvPr/>
        </p:nvGrpSpPr>
        <p:grpSpPr>
          <a:xfrm>
            <a:off x="1002442" y="3262769"/>
            <a:ext cx="6215997" cy="2987202"/>
            <a:chOff x="2763664" y="3115158"/>
            <a:chExt cx="6094648" cy="3240151"/>
          </a:xfrm>
        </p:grpSpPr>
        <p:grpSp>
          <p:nvGrpSpPr>
            <p:cNvPr id="7" name="Group 6"/>
            <p:cNvGrpSpPr/>
            <p:nvPr/>
          </p:nvGrpSpPr>
          <p:grpSpPr>
            <a:xfrm>
              <a:off x="2763664" y="3115158"/>
              <a:ext cx="6094648" cy="3240151"/>
              <a:chOff x="2798748" y="3115158"/>
              <a:chExt cx="6094648" cy="3240151"/>
            </a:xfrm>
          </p:grpSpPr>
          <p:sp>
            <p:nvSpPr>
              <p:cNvPr id="8" name="Freeform 7"/>
              <p:cNvSpPr/>
              <p:nvPr/>
            </p:nvSpPr>
            <p:spPr>
              <a:xfrm>
                <a:off x="2798748" y="3115158"/>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Clerk in the EHR would launch the birth certificate app</a:t>
                </a:r>
              </a:p>
            </p:txBody>
          </p:sp>
          <p:sp>
            <p:nvSpPr>
              <p:cNvPr id="9" name="Oval 8"/>
              <p:cNvSpPr/>
              <p:nvPr/>
            </p:nvSpPr>
            <p:spPr>
              <a:xfrm flipH="1" flipV="1">
                <a:off x="4172337" y="3776481"/>
                <a:ext cx="224663" cy="145143"/>
              </a:xfrm>
              <a:prstGeom prst="ellipse">
                <a:avLst/>
              </a:prstGeom>
              <a:solidFill>
                <a:schemeClr val="accent4"/>
              </a:solidFill>
            </p:spPr>
            <p:style>
              <a:lnRef idx="0">
                <a:schemeClr val="lt1">
                  <a:hueOff val="0"/>
                  <a:satOff val="0"/>
                  <a:lumOff val="0"/>
                  <a:alphaOff val="0"/>
                </a:schemeClr>
              </a:lnRef>
              <a:fillRef idx="1">
                <a:scrgbClr r="0" g="0" b="0"/>
              </a:fillRef>
              <a:effectRef idx="2">
                <a:schemeClr val="accent4">
                  <a:tint val="50000"/>
                  <a:hueOff val="0"/>
                  <a:satOff val="0"/>
                  <a:lumOff val="0"/>
                  <a:alphaOff val="0"/>
                </a:schemeClr>
              </a:effectRef>
              <a:fontRef idx="minor">
                <a:schemeClr val="lt1">
                  <a:hueOff val="0"/>
                  <a:satOff val="0"/>
                  <a:lumOff val="0"/>
                  <a:alphaOff val="0"/>
                </a:schemeClr>
              </a:fontRef>
            </p:style>
          </p:sp>
          <p:sp>
            <p:nvSpPr>
              <p:cNvPr id="10" name="Freeform 9"/>
              <p:cNvSpPr/>
              <p:nvPr/>
            </p:nvSpPr>
            <p:spPr>
              <a:xfrm>
                <a:off x="5881156" y="3115159"/>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9800891"/>
                  <a:satOff val="-40777"/>
                  <a:lumOff val="9608"/>
                  <a:alphaOff val="0"/>
                </a:schemeClr>
              </a:fillRef>
              <a:effectRef idx="2">
                <a:schemeClr val="accent4">
                  <a:hueOff val="9800891"/>
                  <a:satOff val="-40777"/>
                  <a:lumOff val="9608"/>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App would then fetch the necessary data elements</a:t>
                </a:r>
              </a:p>
            </p:txBody>
          </p:sp>
          <p:sp>
            <p:nvSpPr>
              <p:cNvPr id="11" name="Oval 10"/>
              <p:cNvSpPr/>
              <p:nvPr/>
            </p:nvSpPr>
            <p:spPr>
              <a:xfrm>
                <a:off x="6392579" y="6134651"/>
                <a:ext cx="154454" cy="99599"/>
              </a:xfrm>
              <a:prstGeom prst="ellipse">
                <a:avLst/>
              </a:prstGeom>
              <a:solidFill>
                <a:srgbClr val="3483CD"/>
              </a:solidFill>
            </p:spPr>
            <p:style>
              <a:lnRef idx="0">
                <a:schemeClr val="lt1">
                  <a:hueOff val="0"/>
                  <a:satOff val="0"/>
                  <a:lumOff val="0"/>
                  <a:alphaOff val="0"/>
                </a:schemeClr>
              </a:lnRef>
              <a:fillRef idx="1">
                <a:scrgbClr r="0" g="0" b="0"/>
              </a:fillRef>
              <a:effectRef idx="2">
                <a:schemeClr val="accent4">
                  <a:tint val="50000"/>
                  <a:hueOff val="10788194"/>
                  <a:satOff val="-50206"/>
                  <a:lumOff val="-2202"/>
                  <a:alphaOff val="0"/>
                </a:schemeClr>
              </a:effectRef>
              <a:fontRef idx="minor">
                <a:schemeClr val="lt1">
                  <a:hueOff val="0"/>
                  <a:satOff val="0"/>
                  <a:lumOff val="0"/>
                  <a:alphaOff val="0"/>
                </a:schemeClr>
              </a:fontRef>
            </p:style>
          </p:sp>
          <p:sp>
            <p:nvSpPr>
              <p:cNvPr id="12" name="Left-Right Arrow 11"/>
              <p:cNvSpPr/>
              <p:nvPr/>
            </p:nvSpPr>
            <p:spPr>
              <a:xfrm>
                <a:off x="3020723" y="5707279"/>
                <a:ext cx="5630499" cy="486022"/>
              </a:xfrm>
              <a:prstGeom prst="leftRightArrow">
                <a:avLst/>
              </a:prstGeom>
            </p:spPr>
            <p:style>
              <a:lnRef idx="0">
                <a:schemeClr val="lt1">
                  <a:hueOff val="0"/>
                  <a:satOff val="0"/>
                  <a:lumOff val="0"/>
                  <a:alphaOff val="0"/>
                </a:schemeClr>
              </a:lnRef>
              <a:fillRef idx="3">
                <a:schemeClr val="accent4">
                  <a:tint val="40000"/>
                  <a:hueOff val="0"/>
                  <a:satOff val="0"/>
                  <a:lumOff val="0"/>
                  <a:alphaOff val="0"/>
                </a:schemeClr>
              </a:fillRef>
              <a:effectRef idx="2">
                <a:schemeClr val="accent4">
                  <a:tint val="40000"/>
                  <a:hueOff val="0"/>
                  <a:satOff val="0"/>
                  <a:lumOff val="0"/>
                  <a:alphaOff val="0"/>
                </a:schemeClr>
              </a:effectRef>
              <a:fontRef idx="minor">
                <a:schemeClr val="dk1">
                  <a:hueOff val="0"/>
                  <a:satOff val="0"/>
                  <a:lumOff val="0"/>
                  <a:alphaOff val="0"/>
                </a:schemeClr>
              </a:fontRef>
            </p:style>
          </p:sp>
        </p:grpSp>
        <p:pic>
          <p:nvPicPr>
            <p:cNvPr id="5" name="Picture 4"/>
            <p:cNvPicPr>
              <a:picLocks noChangeAspect="1"/>
            </p:cNvPicPr>
            <p:nvPr/>
          </p:nvPicPr>
          <p:blipFill>
            <a:blip r:embed="rId2"/>
            <a:stretch>
              <a:fillRect/>
            </a:stretch>
          </p:blipFill>
          <p:spPr>
            <a:xfrm>
              <a:off x="6762642" y="3341864"/>
              <a:ext cx="1152084" cy="822917"/>
            </a:xfrm>
            <a:prstGeom prst="rect">
              <a:avLst/>
            </a:prstGeom>
          </p:spPr>
        </p:pic>
        <p:pic>
          <p:nvPicPr>
            <p:cNvPr id="6" name="Picture 5"/>
            <p:cNvPicPr>
              <a:picLocks noChangeAspect="1"/>
            </p:cNvPicPr>
            <p:nvPr/>
          </p:nvPicPr>
          <p:blipFill>
            <a:blip r:embed="rId3"/>
            <a:stretch>
              <a:fillRect/>
            </a:stretch>
          </p:blipFill>
          <p:spPr>
            <a:xfrm>
              <a:off x="3571181" y="3341864"/>
              <a:ext cx="1312707" cy="822917"/>
            </a:xfrm>
            <a:prstGeom prst="rect">
              <a:avLst/>
            </a:prstGeom>
          </p:spPr>
        </p:pic>
      </p:grpSp>
      <p:sp>
        <p:nvSpPr>
          <p:cNvPr id="4" name="Rectangle 3"/>
          <p:cNvSpPr/>
          <p:nvPr/>
        </p:nvSpPr>
        <p:spPr>
          <a:xfrm>
            <a:off x="7590325" y="3244235"/>
            <a:ext cx="4587070" cy="2251065"/>
          </a:xfrm>
          <a:prstGeom prst="rect">
            <a:avLst/>
          </a:prstGeom>
        </p:spPr>
        <p:txBody>
          <a:bodyPr wrap="square">
            <a:spAutoFit/>
          </a:bodyPr>
          <a:lstStyle/>
          <a:p>
            <a:pPr>
              <a:lnSpc>
                <a:spcPct val="150000"/>
              </a:lnSpc>
            </a:pPr>
            <a:r>
              <a:rPr lang="en-US" altLang="zh-CN" sz="2400" dirty="0">
                <a:latin typeface="Calibri" panose="020F0502020204030204" pitchFamily="34" charset="0"/>
                <a:cs typeface="Calibri" panose="020F0502020204030204" pitchFamily="34" charset="0"/>
              </a:rPr>
              <a:t>Programming</a:t>
            </a:r>
            <a:r>
              <a:rPr lang="zh-CN" altLang="en-US" sz="2400" dirty="0">
                <a:latin typeface="Calibri" panose="020F0502020204030204" pitchFamily="34" charset="0"/>
                <a:cs typeface="Calibri" panose="020F0502020204030204" pitchFamily="34" charset="0"/>
              </a:rPr>
              <a:t> </a:t>
            </a:r>
            <a:r>
              <a:rPr lang="en-US" altLang="zh-CN" sz="2400" dirty="0">
                <a:latin typeface="Calibri" panose="020F0502020204030204" pitchFamily="34" charset="0"/>
                <a:cs typeface="Calibri" panose="020F0502020204030204" pitchFamily="34" charset="0"/>
              </a:rPr>
              <a:t>Languages</a:t>
            </a:r>
            <a:endParaRPr lang="en-US" sz="2400" dirty="0">
              <a:latin typeface="Calibri" panose="020F0502020204030204" pitchFamily="34" charset="0"/>
              <a:cs typeface="Calibri" panose="020F0502020204030204" pitchFamily="34" charset="0"/>
            </a:endParaRP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Web: HTML, CSS, JavaScript, PHP</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Database: MySQL </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Backend: Java  </a:t>
            </a:r>
          </a:p>
        </p:txBody>
      </p:sp>
    </p:spTree>
    <p:extLst>
      <p:ext uri="{BB962C8B-B14F-4D97-AF65-F5344CB8AC3E}">
        <p14:creationId xmlns:p14="http://schemas.microsoft.com/office/powerpoint/2010/main" val="22011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9363" y="468821"/>
            <a:ext cx="4459664" cy="652734"/>
          </a:xfrm>
        </p:spPr>
        <p:txBody>
          <a:bodyPr>
            <a:normAutofit/>
          </a:bodyPr>
          <a:lstStyle/>
          <a:p>
            <a:pPr algn="ctr"/>
            <a:r>
              <a:rPr lang="en-US" sz="3600" b="1" dirty="0"/>
              <a:t>Architectural Diagram</a:t>
            </a:r>
            <a:endParaRPr lang="en-US" sz="3600"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989055" y="1053712"/>
            <a:ext cx="8376681" cy="5547067"/>
          </a:xfrm>
          <a:prstGeom prst="rect">
            <a:avLst/>
          </a:prstGeom>
        </p:spPr>
      </p:pic>
      <p:sp>
        <p:nvSpPr>
          <p:cNvPr id="5" name="TextBox 4"/>
          <p:cNvSpPr txBox="1"/>
          <p:nvPr/>
        </p:nvSpPr>
        <p:spPr>
          <a:xfrm>
            <a:off x="8166916" y="6146606"/>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Tree>
    <p:extLst>
      <p:ext uri="{BB962C8B-B14F-4D97-AF65-F5344CB8AC3E}">
        <p14:creationId xmlns:p14="http://schemas.microsoft.com/office/powerpoint/2010/main" val="981838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316" y="1191648"/>
            <a:ext cx="6096000" cy="4928016"/>
          </a:xfrm>
          <a:prstGeom prst="rect">
            <a:avLst/>
          </a:prstGeom>
        </p:spPr>
        <p:txBody>
          <a:bodyPr>
            <a:spAutoFit/>
          </a:bodyPr>
          <a:lstStyle/>
          <a:p>
            <a:pPr>
              <a:lnSpc>
                <a:spcPct val="115000"/>
              </a:lnSpc>
              <a:spcAft>
                <a:spcPts val="1000"/>
              </a:spcAft>
            </a:pPr>
            <a:r>
              <a:rPr lang="en-US" sz="2400" dirty="0">
                <a:latin typeface="Calibri" charset="0"/>
                <a:ea typeface="Calibri" charset="0"/>
                <a:cs typeface="Times New Roman" charset="0"/>
              </a:rPr>
              <a:t>Steps: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Choose a subset of birth certificate information after reviewing the standard birth certificate.</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Map birth certificate data elements for each discrete subset identified in (1) to FHIR resource definitions.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logic for the application to translate EHR values to birth certificate values. </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a SMART-on-FHIR module with logic specific to the subset that will either pre-populate the birth form or otherwise provide the birth clerk with decision support.</a:t>
            </a:r>
            <a:endParaRPr lang="en-US" sz="2200" dirty="0">
              <a:effectLst/>
              <a:latin typeface="Calibri" charset="0"/>
              <a:ea typeface="Calibri" charset="0"/>
              <a:cs typeface="Times New Roman" charset="0"/>
            </a:endParaRPr>
          </a:p>
        </p:txBody>
      </p:sp>
      <p:pic>
        <p:nvPicPr>
          <p:cNvPr id="5" name="Picture 4"/>
          <p:cNvPicPr/>
          <p:nvPr/>
        </p:nvPicPr>
        <p:blipFill>
          <a:blip r:embed="rId2"/>
          <a:stretch>
            <a:fillRect/>
          </a:stretch>
        </p:blipFill>
        <p:spPr>
          <a:xfrm>
            <a:off x="6177797" y="1618584"/>
            <a:ext cx="5943600" cy="3824605"/>
          </a:xfrm>
          <a:prstGeom prst="rect">
            <a:avLst/>
          </a:prstGeom>
        </p:spPr>
      </p:pic>
      <p:sp>
        <p:nvSpPr>
          <p:cNvPr id="6" name="TextBox 5"/>
          <p:cNvSpPr txBox="1"/>
          <p:nvPr/>
        </p:nvSpPr>
        <p:spPr>
          <a:xfrm>
            <a:off x="8751377" y="6331272"/>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
        <p:nvSpPr>
          <p:cNvPr id="3" name="TextBox 2"/>
          <p:cNvSpPr txBox="1"/>
          <p:nvPr/>
        </p:nvSpPr>
        <p:spPr>
          <a:xfrm>
            <a:off x="4437080" y="346149"/>
            <a:ext cx="3783093" cy="707886"/>
          </a:xfrm>
          <a:prstGeom prst="rect">
            <a:avLst/>
          </a:prstGeom>
          <a:noFill/>
        </p:spPr>
        <p:txBody>
          <a:bodyPr wrap="square" rtlCol="0">
            <a:spAutoFit/>
          </a:bodyPr>
          <a:lstStyle/>
          <a:p>
            <a:r>
              <a:rPr lang="en-US" sz="4000" dirty="0"/>
              <a:t>Project Overview </a:t>
            </a:r>
          </a:p>
        </p:txBody>
      </p:sp>
    </p:spTree>
    <p:extLst>
      <p:ext uri="{BB962C8B-B14F-4D97-AF65-F5344CB8AC3E}">
        <p14:creationId xmlns:p14="http://schemas.microsoft.com/office/powerpoint/2010/main" val="1271186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0324" y="581942"/>
            <a:ext cx="2546022" cy="558702"/>
          </a:xfrm>
        </p:spPr>
        <p:txBody>
          <a:bodyPr>
            <a:normAutofit fontScale="90000"/>
          </a:bodyPr>
          <a:lstStyle/>
          <a:p>
            <a:pPr algn="ctr"/>
            <a:r>
              <a:rPr lang="zh-CN" altLang="en-US" dirty="0"/>
              <a:t> </a:t>
            </a:r>
            <a:r>
              <a:rPr lang="en-US" altLang="zh-CN" dirty="0" smtClean="0">
                <a:latin typeface="+mn-lt"/>
              </a:rPr>
              <a:t>Procedure</a:t>
            </a:r>
            <a:endParaRPr lang="en-US" dirty="0">
              <a:latin typeface="+mn-lt"/>
            </a:endParaRPr>
          </a:p>
        </p:txBody>
      </p:sp>
      <p:sp>
        <p:nvSpPr>
          <p:cNvPr id="3" name="Content Placeholder 2"/>
          <p:cNvSpPr>
            <a:spLocks noGrp="1"/>
          </p:cNvSpPr>
          <p:nvPr>
            <p:ph idx="1"/>
          </p:nvPr>
        </p:nvSpPr>
        <p:spPr/>
        <p:txBody>
          <a:bodyPr/>
          <a:lstStyle/>
          <a:p>
            <a:pPr>
              <a:lnSpc>
                <a:spcPct val="100000"/>
              </a:lnSpc>
              <a:spcBef>
                <a:spcPts val="0"/>
              </a:spcBef>
              <a:defRPr/>
            </a:pPr>
            <a:r>
              <a:rPr lang="en-US" altLang="zh-CN" dirty="0">
                <a:latin typeface="Calibri" panose="020F0502020204030204" pitchFamily="34" charset="0"/>
                <a:cs typeface="Calibri" panose="020F0502020204030204" pitchFamily="34" charset="0"/>
              </a:rPr>
              <a:t>Designed Website : </a:t>
            </a: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Use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HTML</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main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page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of</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app</a:t>
            </a:r>
            <a:r>
              <a:rPr lang="zh-CN" altLang="en-US" dirty="0">
                <a:latin typeface="Calibri" panose="020F0502020204030204" pitchFamily="34" charset="0"/>
                <a:cs typeface="Calibri" panose="020F0502020204030204" pitchFamily="34" charset="0"/>
              </a:rPr>
              <a:t> </a:t>
            </a:r>
            <a:endParaRPr lang="en-US" altLang="zh-CN" dirty="0">
              <a:latin typeface="Calibri" panose="020F0502020204030204" pitchFamily="34" charset="0"/>
              <a:cs typeface="Calibri" panose="020F0502020204030204" pitchFamily="34" charset="0"/>
            </a:endParaRP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The authorized user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need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register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account</a:t>
            </a:r>
          </a:p>
          <a:p>
            <a:pPr>
              <a:lnSpc>
                <a:spcPct val="100000"/>
              </a:lnSpc>
              <a:spcBef>
                <a:spcPts val="0"/>
              </a:spcBef>
              <a:buFont typeface="Wingdings" panose="05000000000000000000" pitchFamily="2" charset="2"/>
              <a:buChar char="q"/>
              <a:defRPr/>
            </a:pPr>
            <a:endParaRPr lang="en-US" altLang="zh-CN"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Identified app workflow</a:t>
            </a:r>
          </a:p>
          <a:p>
            <a:pPr>
              <a:lnSpc>
                <a:spcPct val="100000"/>
              </a:lnSpc>
              <a:spcBef>
                <a:spcPts val="0"/>
              </a:spcBef>
              <a:defRPr/>
            </a:pPr>
            <a:endParaRPr lang="en-US"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Started to prepare Database (ongoing task)</a:t>
            </a:r>
          </a:p>
        </p:txBody>
      </p:sp>
    </p:spTree>
    <p:extLst>
      <p:ext uri="{BB962C8B-B14F-4D97-AF65-F5344CB8AC3E}">
        <p14:creationId xmlns:p14="http://schemas.microsoft.com/office/powerpoint/2010/main" val="1512299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DE47-B0D1-41DA-ADDB-BA12B4483FA0}"/>
              </a:ext>
            </a:extLst>
          </p:cNvPr>
          <p:cNvPicPr>
            <a:picLocks noChangeAspect="1"/>
          </p:cNvPicPr>
          <p:nvPr/>
        </p:nvPicPr>
        <p:blipFill rotWithShape="1">
          <a:blip r:embed="rId2"/>
          <a:srcRect t="7639" b="4722"/>
          <a:stretch/>
        </p:blipFill>
        <p:spPr>
          <a:xfrm>
            <a:off x="687163" y="1107757"/>
            <a:ext cx="10875866" cy="5361462"/>
          </a:xfrm>
          <a:prstGeom prst="rect">
            <a:avLst/>
          </a:prstGeom>
        </p:spPr>
      </p:pic>
      <p:sp>
        <p:nvSpPr>
          <p:cNvPr id="3" name="Title 1">
            <a:extLst>
              <a:ext uri="{FF2B5EF4-FFF2-40B4-BE49-F238E27FC236}">
                <a16:creationId xmlns:a16="http://schemas.microsoft.com/office/drawing/2014/main" id="{1BADF4FB-8B98-4B70-8951-B08CBA6BB242}"/>
              </a:ext>
            </a:extLst>
          </p:cNvPr>
          <p:cNvSpPr txBox="1">
            <a:spLocks/>
          </p:cNvSpPr>
          <p:nvPr/>
        </p:nvSpPr>
        <p:spPr>
          <a:xfrm>
            <a:off x="4038278" y="59287"/>
            <a:ext cx="3337089" cy="75578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t>Web Design</a:t>
            </a:r>
            <a:endParaRPr lang="en-US" b="1" dirty="0"/>
          </a:p>
        </p:txBody>
      </p:sp>
      <p:grpSp>
        <p:nvGrpSpPr>
          <p:cNvPr id="6" name="Group 5"/>
          <p:cNvGrpSpPr/>
          <p:nvPr/>
        </p:nvGrpSpPr>
        <p:grpSpPr>
          <a:xfrm>
            <a:off x="10277228" y="119274"/>
            <a:ext cx="1417180" cy="625442"/>
            <a:chOff x="8815706" y="273377"/>
            <a:chExt cx="1417180" cy="625442"/>
          </a:xfrm>
        </p:grpSpPr>
        <p:pic>
          <p:nvPicPr>
            <p:cNvPr id="4" name="Picture 3"/>
            <p:cNvPicPr>
              <a:picLocks noChangeAspect="1"/>
            </p:cNvPicPr>
            <p:nvPr/>
          </p:nvPicPr>
          <p:blipFill>
            <a:blip r:embed="rId3"/>
            <a:stretch>
              <a:fillRect/>
            </a:stretch>
          </p:blipFill>
          <p:spPr>
            <a:xfrm>
              <a:off x="9673913" y="273377"/>
              <a:ext cx="558973" cy="546755"/>
            </a:xfrm>
            <a:prstGeom prst="rect">
              <a:avLst/>
            </a:prstGeom>
          </p:spPr>
        </p:pic>
        <p:sp>
          <p:nvSpPr>
            <p:cNvPr id="5" name="Rectangle 4"/>
            <p:cNvSpPr/>
            <p:nvPr/>
          </p:nvSpPr>
          <p:spPr>
            <a:xfrm>
              <a:off x="8815706" y="375599"/>
              <a:ext cx="963725" cy="523220"/>
            </a:xfrm>
            <a:prstGeom prst="rect">
              <a:avLst/>
            </a:prstGeom>
          </p:spPr>
          <p:txBody>
            <a:bodyPr wrap="none">
              <a:spAutoFit/>
            </a:bodyPr>
            <a:lstStyle/>
            <a:p>
              <a:r>
                <a:rPr lang="en-US" sz="2800" dirty="0"/>
                <a:t>Login</a:t>
              </a:r>
            </a:p>
          </p:txBody>
        </p:sp>
      </p:grpSp>
      <p:sp>
        <p:nvSpPr>
          <p:cNvPr id="9" name="Lightning Bolt 8"/>
          <p:cNvSpPr/>
          <p:nvPr/>
        </p:nvSpPr>
        <p:spPr>
          <a:xfrm rot="5229240">
            <a:off x="10192387" y="69670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670189" y="136652"/>
            <a:ext cx="1063112" cy="523220"/>
          </a:xfrm>
          <a:prstGeom prst="rect">
            <a:avLst/>
          </a:prstGeom>
        </p:spPr>
        <p:txBody>
          <a:bodyPr wrap="none">
            <a:spAutoFit/>
          </a:bodyPr>
          <a:lstStyle/>
          <a:p>
            <a:r>
              <a:rPr lang="en-US" sz="2800" dirty="0" smtClean="0"/>
              <a:t>Home</a:t>
            </a:r>
            <a:endParaRPr lang="en-US" sz="2800" dirty="0"/>
          </a:p>
        </p:txBody>
      </p:sp>
      <p:sp>
        <p:nvSpPr>
          <p:cNvPr id="11" name="Lightning Bolt 10"/>
          <p:cNvSpPr/>
          <p:nvPr/>
        </p:nvSpPr>
        <p:spPr>
          <a:xfrm>
            <a:off x="2380442" y="58882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772660" y="260075"/>
            <a:ext cx="1923005" cy="638744"/>
            <a:chOff x="7944360" y="503118"/>
            <a:chExt cx="1923005" cy="638744"/>
          </a:xfrm>
        </p:grpSpPr>
        <p:sp>
          <p:nvSpPr>
            <p:cNvPr id="12" name="Rectangle 11"/>
            <p:cNvSpPr/>
            <p:nvPr/>
          </p:nvSpPr>
          <p:spPr>
            <a:xfrm>
              <a:off x="7944360" y="618642"/>
              <a:ext cx="1358321" cy="523220"/>
            </a:xfrm>
            <a:prstGeom prst="rect">
              <a:avLst/>
            </a:prstGeom>
          </p:spPr>
          <p:txBody>
            <a:bodyPr wrap="none">
              <a:spAutoFit/>
            </a:bodyPr>
            <a:lstStyle/>
            <a:p>
              <a:r>
                <a:rPr lang="en-US" sz="2800" dirty="0" smtClean="0"/>
                <a:t>Register</a:t>
              </a:r>
              <a:endParaRPr lang="en-US" sz="2800" dirty="0"/>
            </a:p>
          </p:txBody>
        </p:sp>
        <p:pic>
          <p:nvPicPr>
            <p:cNvPr id="13" name="Picture 12"/>
            <p:cNvPicPr>
              <a:picLocks noChangeAspect="1"/>
            </p:cNvPicPr>
            <p:nvPr/>
          </p:nvPicPr>
          <p:blipFill>
            <a:blip r:embed="rId4"/>
            <a:stretch>
              <a:fillRect/>
            </a:stretch>
          </p:blipFill>
          <p:spPr>
            <a:xfrm>
              <a:off x="9249337" y="503118"/>
              <a:ext cx="618028" cy="638744"/>
            </a:xfrm>
            <a:prstGeom prst="rect">
              <a:avLst/>
            </a:prstGeom>
          </p:spPr>
        </p:pic>
      </p:grpSp>
      <p:sp>
        <p:nvSpPr>
          <p:cNvPr id="15" name="Lightning Bolt 14"/>
          <p:cNvSpPr/>
          <p:nvPr/>
        </p:nvSpPr>
        <p:spPr>
          <a:xfrm>
            <a:off x="8870913" y="788099"/>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3795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44CF4A-18DA-4981-B2C1-83DCDB61366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EB2F1C3-2976-47D3-906E-AFDE2B175749}"/>
              </a:ext>
            </a:extLst>
          </p:cNvPr>
          <p:cNvPicPr>
            <a:picLocks noChangeAspect="1"/>
          </p:cNvPicPr>
          <p:nvPr/>
        </p:nvPicPr>
        <p:blipFill rotWithShape="1">
          <a:blip r:embed="rId3"/>
          <a:srcRect t="7638" b="4584"/>
          <a:stretch/>
        </p:blipFill>
        <p:spPr>
          <a:xfrm>
            <a:off x="0" y="755781"/>
            <a:ext cx="12192000" cy="6019801"/>
          </a:xfrm>
          <a:prstGeom prst="rect">
            <a:avLst/>
          </a:prstGeom>
        </p:spPr>
      </p:pic>
      <p:sp>
        <p:nvSpPr>
          <p:cNvPr id="5" name="Title 1">
            <a:extLst>
              <a:ext uri="{FF2B5EF4-FFF2-40B4-BE49-F238E27FC236}">
                <a16:creationId xmlns:a16="http://schemas.microsoft.com/office/drawing/2014/main" id="{923122F7-C592-4FF4-9BCB-9BE75A297127}"/>
              </a:ext>
            </a:extLst>
          </p:cNvPr>
          <p:cNvSpPr txBox="1">
            <a:spLocks/>
          </p:cNvSpPr>
          <p:nvPr/>
        </p:nvSpPr>
        <p:spPr>
          <a:xfrm>
            <a:off x="4402317" y="157033"/>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380098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F28B58-BE30-420E-978D-2E415C02FD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A85E4D8-90F0-4FD3-9BE3-745AA5E24FC0}"/>
              </a:ext>
            </a:extLst>
          </p:cNvPr>
          <p:cNvPicPr>
            <a:picLocks noChangeAspect="1"/>
          </p:cNvPicPr>
          <p:nvPr/>
        </p:nvPicPr>
        <p:blipFill rotWithShape="1">
          <a:blip r:embed="rId3"/>
          <a:srcRect t="7639" b="4861"/>
          <a:stretch/>
        </p:blipFill>
        <p:spPr>
          <a:xfrm>
            <a:off x="0" y="673164"/>
            <a:ext cx="12192000" cy="6000751"/>
          </a:xfrm>
          <a:prstGeom prst="rect">
            <a:avLst/>
          </a:prstGeom>
        </p:spPr>
      </p:pic>
      <p:sp>
        <p:nvSpPr>
          <p:cNvPr id="6" name="Title 1">
            <a:extLst>
              <a:ext uri="{FF2B5EF4-FFF2-40B4-BE49-F238E27FC236}">
                <a16:creationId xmlns:a16="http://schemas.microsoft.com/office/drawing/2014/main" id="{923122F7-C592-4FF4-9BCB-9BE75A297127}"/>
              </a:ext>
            </a:extLst>
          </p:cNvPr>
          <p:cNvSpPr txBox="1">
            <a:spLocks/>
          </p:cNvSpPr>
          <p:nvPr/>
        </p:nvSpPr>
        <p:spPr>
          <a:xfrm>
            <a:off x="4275858" y="115725"/>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26734474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2513</TotalTime>
  <Words>998</Words>
  <Application>Microsoft Office PowerPoint</Application>
  <PresentationFormat>Widescreen</PresentationFormat>
  <Paragraphs>74</Paragraphs>
  <Slides>22</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22</vt:i4>
      </vt:variant>
    </vt:vector>
  </HeadingPairs>
  <TitlesOfParts>
    <vt:vector size="34" baseType="lpstr">
      <vt:lpstr>Arial Unicode MS</vt:lpstr>
      <vt:lpstr>DengXian</vt:lpstr>
      <vt:lpstr>DengXian Light</vt:lpstr>
      <vt:lpstr>inherit</vt:lpstr>
      <vt:lpstr>Arial</vt:lpstr>
      <vt:lpstr>Calibri</vt:lpstr>
      <vt:lpstr>Calibri Light</vt:lpstr>
      <vt:lpstr>Corbel</vt:lpstr>
      <vt:lpstr>Times New Roman</vt:lpstr>
      <vt:lpstr>Wingdings</vt:lpstr>
      <vt:lpstr>2_Parallax</vt:lpstr>
      <vt:lpstr>Office Theme</vt:lpstr>
      <vt:lpstr>Birth Certificates on FHIR</vt:lpstr>
      <vt:lpstr>Project Overview (Birth-Certificates-on-FHIR) </vt:lpstr>
      <vt:lpstr>Project Overview (Birth-Certificates-on-FHIR) Cont</vt:lpstr>
      <vt:lpstr>Architectural Diagram</vt:lpstr>
      <vt:lpstr>PowerPoint Presentation</vt:lpstr>
      <vt:lpstr> Procedure</vt:lpstr>
      <vt:lpstr>PowerPoint Presentation</vt:lpstr>
      <vt:lpstr>PowerPoint Presentation</vt:lpstr>
      <vt:lpstr>PowerPoint Presentation</vt:lpstr>
      <vt:lpstr>PowerPoint Presentation</vt:lpstr>
      <vt:lpstr>General Workflow</vt:lpstr>
      <vt:lpstr> Database Preparation: Data selection</vt:lpstr>
      <vt:lpstr>App’s Key Functions</vt:lpstr>
      <vt:lpstr>App’s Key Functions (Cont)</vt:lpstr>
      <vt:lpstr>App’s Key Functions (Cont)</vt:lpstr>
      <vt:lpstr>PowerPoint Presentation</vt:lpstr>
      <vt:lpstr>PowerPoint Presentation</vt:lpstr>
      <vt:lpstr>PowerPoint Presentation</vt:lpstr>
      <vt:lpstr>PowerPoint Presentation</vt:lpstr>
      <vt:lpstr>PowerPoint Presentation</vt:lpstr>
      <vt:lpstr>PowerPoint Presentation</vt:lpstr>
      <vt:lpstr>Thank you! -Team iHealth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Birth Certificates on FHIR</dc:title>
  <dc:creator>Lu Wang</dc:creator>
  <cp:lastModifiedBy>Li, Dong</cp:lastModifiedBy>
  <cp:revision>140</cp:revision>
  <dcterms:created xsi:type="dcterms:W3CDTF">2017-09-30T01:45:00Z</dcterms:created>
  <dcterms:modified xsi:type="dcterms:W3CDTF">2017-12-02T00:07:59Z</dcterms:modified>
</cp:coreProperties>
</file>

<file path=docProps/thumbnail.jpeg>
</file>